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0" r:id="rId17"/>
    <p:sldId id="281" r:id="rId18"/>
    <p:sldId id="274" r:id="rId19"/>
    <p:sldId id="275" r:id="rId20"/>
    <p:sldId id="276" r:id="rId21"/>
    <p:sldId id="277" r:id="rId22"/>
    <p:sldId id="279" r:id="rId23"/>
    <p:sldId id="278" r:id="rId24"/>
    <p:sldId id="282" r:id="rId25"/>
    <p:sldId id="28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4"/>
    <p:restoredTop sz="94674"/>
  </p:normalViewPr>
  <p:slideViewPr>
    <p:cSldViewPr snapToGrid="0" snapToObjects="1">
      <p:cViewPr varScale="1">
        <p:scale>
          <a:sx n="149" d="100"/>
          <a:sy n="149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58E6F-822C-CA4E-9459-13E1C949946B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BACEA-69A6-F743-B3B7-5D31F1DD8F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145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BACEA-69A6-F743-B3B7-5D31F1DD8F9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17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BACEA-69A6-F743-B3B7-5D31F1DD8F9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858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BB6B5-54B1-D943-AC8B-10FC4A8E9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1553BE-0477-F644-87B7-954699000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6F368-E0F1-AC44-9B75-4637BD33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746CC-1F86-5141-8C5F-7DE27B09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AB6DE-BEB3-4944-9930-7CFBB582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24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17D20-49BF-AB48-89BB-E4B75A42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720C32-EB30-DA4B-A264-186821F5D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AEF91-79A2-614C-AFA7-FB943104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63026-F20F-9C4A-8D67-384D060D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322D5-C320-A144-B0A2-E5234468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25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396C67-782A-704F-9B6F-DF2978150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BF3DE-9CBB-E046-9B5A-94541A1BA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3F1C65-252D-DD4D-B005-59C4CF28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A25117-033A-124B-B5A2-069F9934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7B713-FA04-AF41-85D6-716A0189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213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57B89-B001-224B-B818-3EE3D6105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BA81D-E75F-104C-BC7B-BEA8C929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CC6AB-A37D-6141-AAC0-530C63C7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8259D-C7EB-1248-845B-7CEB82B8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E6745-EADB-EA45-ADF0-60EEEB8E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971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6B662-EB80-964C-A610-A43F5B4D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4950E-7778-8C4F-A681-A5D57938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4EF9A0-26AD-8344-B407-C6445E95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03DA7B-493C-AC4F-8515-35B2DB13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0F8DA-5183-644E-8F13-E1283E45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76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9589A-16B8-BF4E-B0B9-27A743DE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CBFA4-80D6-464A-A081-C1F2D281D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2CB112-744E-2B43-8D7C-FAC79580E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339268-4219-6043-9CB5-C155348E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FC1FA-ECB9-674D-B3EA-A28326FF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92334C-7D90-B24C-9D52-82C4C806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81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15832-C77A-DB4F-B222-8537D777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D19E0-2218-4F44-BABA-53887E3D8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F2B4D-B423-534E-8118-072C29D1E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EDFD65-DD92-AC4E-89FF-BF36BFC8F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30B41E-D1A3-2943-AA44-BF34A492C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71E74C-7294-1344-96FB-20C79E02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781F76-E2AC-CF46-84E1-B1989FDE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F757DF-7FA6-1B4B-8F16-F609E618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05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AC1E-83C8-FC49-BA33-4C0E6A4C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9033A3-99A7-A045-B025-2BDDF42B4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833425-6885-EC4D-AD58-30360D85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F0A94-5C22-3345-A143-99B821C5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38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FB243A-1D0C-9C42-AD8A-0E211798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224B34-6899-6A48-B4AC-AB60DB92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9EF89-2C05-9B40-A80D-120C8896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556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3CBC1-3EBC-DB44-A831-BCE24B8B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04BB8-9BA8-5A44-A38E-74D870D1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1A825C-E503-964A-BBF0-CBA83B9DB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C491D2-529D-DD4B-AC25-66FAEC27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C4A951-B1E2-5046-B6C7-40E18111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081A0-B0AC-FF40-BE72-745C8A16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7592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C5607-8F4E-ED4B-8D9D-58D4B8BD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B02BC9-8A99-B24D-B521-A7A6BF8B9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8FAE5-9E1A-2F48-A8AD-FB7D4A2C6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CD69D5-C049-154B-848A-A8F0A923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746ED1-717D-1947-92F9-8F6353F3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E6AD42-0285-6548-BF97-0985D966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192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370003-C7DD-5748-BD98-54D8D221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13B8B5-8F56-AB49-9827-1C2D6B371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8819D-1EC5-744F-822A-869AEBFD2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7F2CF-A8E8-2B4F-945A-4E640F89F261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7D445-9EEC-A545-8938-4DA6D0730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A54E6-B4E3-E442-B12E-460BDB2AC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89799-C584-0046-91FC-5B4E85C73D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44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on-hyoung/YDMart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0E05F-FDA2-5E4C-A183-71BECBA12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kumimoji="1" lang="en-US" altLang="ko-KR" dirty="0"/>
              <a:t>SYDMART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677D4D-2BA2-9746-B38F-870C0D2DBA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ko-KR" dirty="0"/>
              <a:t>COM322004-termp phase3.</a:t>
            </a:r>
          </a:p>
          <a:p>
            <a:pPr algn="r"/>
            <a:r>
              <a:rPr kumimoji="1" lang="en-US" altLang="ko-KR" dirty="0"/>
              <a:t>2017111157 </a:t>
            </a:r>
            <a:r>
              <a:rPr kumimoji="1" lang="ko-KR" altLang="en-US" dirty="0" err="1"/>
              <a:t>서윤형</a:t>
            </a:r>
            <a:endParaRPr kumimoji="1" lang="en-US" altLang="ko-KR" dirty="0"/>
          </a:p>
          <a:p>
            <a:pPr algn="r"/>
            <a:r>
              <a:rPr kumimoji="1" lang="en-US" altLang="ko-KR" dirty="0"/>
              <a:t>2017112099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윤다은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75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7C7F9-6B89-5343-8E42-85F6E17E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kumimoji="1" lang="en-US" altLang="ko-KR" sz="3300" dirty="0"/>
              <a:t>Additional #1. </a:t>
            </a:r>
            <a:r>
              <a:rPr kumimoji="1" lang="ko-KR" altLang="en-US" sz="3300" dirty="0"/>
              <a:t>웹 데이터 베이스 프로그램</a:t>
            </a:r>
          </a:p>
        </p:txBody>
      </p:sp>
      <p:sp>
        <p:nvSpPr>
          <p:cNvPr id="36" name="Freeform: Shape 20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2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F9DB2A-2830-4045-A915-EA16E33D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4" y="738480"/>
            <a:ext cx="1273774" cy="968068"/>
          </a:xfrm>
          <a:prstGeom prst="rect">
            <a:avLst/>
          </a:prstGeom>
        </p:spPr>
      </p:pic>
      <p:sp>
        <p:nvSpPr>
          <p:cNvPr id="40" name="Freeform: Shape 24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8EC37B-28B0-394E-8D6E-BF4769CA8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513" y="0"/>
            <a:ext cx="3170487" cy="2409568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32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D26540-1AA7-8745-A4CF-B09A45E33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378" y="3293928"/>
            <a:ext cx="2002454" cy="1521864"/>
          </a:xfrm>
          <a:prstGeom prst="rect">
            <a:avLst/>
          </a:prstGeom>
        </p:spPr>
      </p:pic>
      <p:pic>
        <p:nvPicPr>
          <p:cNvPr id="42" name="내용 개체 틀 4">
            <a:extLst>
              <a:ext uri="{FF2B5EF4-FFF2-40B4-BE49-F238E27FC236}">
                <a16:creationId xmlns:a16="http://schemas.microsoft.com/office/drawing/2014/main" id="{8187F121-AE15-9C4D-A165-FBA8EF58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079" y="5276335"/>
            <a:ext cx="2442834" cy="1566532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3FCE25-3192-2545-A7C2-53EFABFBB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391" y="4845059"/>
            <a:ext cx="2648609" cy="20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3D442-0F69-184E-B901-B3883665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/>
              <a:t>Additional #2.</a:t>
            </a:r>
            <a:r>
              <a:rPr kumimoji="1" lang="ko-KR" altLang="en-US"/>
              <a:t>트랜잭션 통한 동시성 구현</a:t>
            </a:r>
            <a:endParaRPr kumimoji="1"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924FF6F-1BEB-E44C-B129-0321584E9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498141"/>
              </p:ext>
            </p:extLst>
          </p:nvPr>
        </p:nvGraphicFramePr>
        <p:xfrm>
          <a:off x="1105402" y="1825625"/>
          <a:ext cx="9981196" cy="4872834"/>
        </p:xfrm>
        <a:graphic>
          <a:graphicData uri="http://schemas.openxmlformats.org/drawingml/2006/table">
            <a:tbl>
              <a:tblPr/>
              <a:tblGrid>
                <a:gridCol w="4153558">
                  <a:extLst>
                    <a:ext uri="{9D8B030D-6E8A-4147-A177-3AD203B41FA5}">
                      <a16:colId xmlns:a16="http://schemas.microsoft.com/office/drawing/2014/main" val="699206697"/>
                    </a:ext>
                  </a:extLst>
                </a:gridCol>
                <a:gridCol w="5827638">
                  <a:extLst>
                    <a:ext uri="{9D8B030D-6E8A-4147-A177-3AD203B41FA5}">
                      <a16:colId xmlns:a16="http://schemas.microsoft.com/office/drawing/2014/main" val="1489616879"/>
                    </a:ext>
                  </a:extLst>
                </a:gridCol>
              </a:tblGrid>
              <a:tr h="246393">
                <a:tc>
                  <a:txBody>
                    <a:bodyPr/>
                    <a:lstStyle/>
                    <a:p>
                      <a:pPr fontAlgn="t"/>
                      <a:endParaRPr lang="en-US" altLang="ko-KR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25212" marR="25212" marT="12606" marB="12606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16765711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기본적으로 </a:t>
                      </a:r>
                      <a:r>
                        <a:rPr lang="en-US" altLang="ko-KR" sz="1200">
                          <a:effectLst/>
                        </a:rPr>
                        <a:t>jsp</a:t>
                      </a:r>
                      <a:r>
                        <a:rPr lang="ko-KR" altLang="en-US" sz="1200">
                          <a:effectLst/>
                        </a:rPr>
                        <a:t>에서는 </a:t>
                      </a:r>
                      <a:r>
                        <a:rPr lang="en-US" altLang="ko-KR" sz="1200">
                          <a:effectLst/>
                        </a:rPr>
                        <a:t>Auto commit </a:t>
                      </a:r>
                      <a:r>
                        <a:rPr lang="ko-KR" altLang="en-US" sz="1200">
                          <a:effectLst/>
                        </a:rPr>
                        <a:t>기능을 제공한다</a:t>
                      </a:r>
                      <a:r>
                        <a:rPr lang="en-US" altLang="ko-KR" sz="1200">
                          <a:effectLst/>
                        </a:rPr>
                        <a:t>. 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426049"/>
                  </a:ext>
                </a:extLst>
              </a:tr>
              <a:tr h="42476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하지만 우리는 여러개의 질의문을 하나의 작업으로써 처리해야하기 때문에 </a:t>
                      </a:r>
                      <a:r>
                        <a:rPr lang="en-US" altLang="ko-KR" sz="1200">
                          <a:effectLst/>
                        </a:rPr>
                        <a:t>auto commit </a:t>
                      </a:r>
                      <a:r>
                        <a:rPr lang="ko-KR" altLang="en-US" sz="1200">
                          <a:effectLst/>
                        </a:rPr>
                        <a:t>기능의 작동을 중지시켰다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08557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1200">
                          <a:effectLst/>
                        </a:rPr>
                        <a:t>(setAutoCommit(false)</a:t>
                      </a:r>
                      <a:r>
                        <a:rPr lang="ko-KR" altLang="en-US" sz="1200">
                          <a:effectLst/>
                        </a:rPr>
                        <a:t>부분</a:t>
                      </a:r>
                      <a:r>
                        <a:rPr lang="en-US" altLang="ko-KR" sz="1200">
                          <a:effectLst/>
                        </a:rPr>
                        <a:t>)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652259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그리고 </a:t>
                      </a:r>
                      <a:r>
                        <a:rPr lang="en-US" altLang="ko-KR" sz="1200">
                          <a:effectLst/>
                        </a:rPr>
                        <a:t>try-catch </a:t>
                      </a:r>
                      <a:r>
                        <a:rPr lang="ko-KR" altLang="en-US" sz="1200">
                          <a:effectLst/>
                        </a:rPr>
                        <a:t>문을 통해 데이터베이스에 업데이트가 진행되는 도중</a:t>
                      </a:r>
                      <a:r>
                        <a:rPr lang="en-US" altLang="ko-KR" sz="1200">
                          <a:effectLst/>
                        </a:rPr>
                        <a:t>, 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854956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문제가 발생할 경우 </a:t>
                      </a:r>
                      <a:r>
                        <a:rPr lang="en-US" altLang="ko-KR" sz="1200">
                          <a:effectLst/>
                        </a:rPr>
                        <a:t>rollback()</a:t>
                      </a:r>
                      <a:r>
                        <a:rPr lang="ko-KR" altLang="en-US" sz="1200">
                          <a:effectLst/>
                        </a:rPr>
                        <a:t>할 수 있도록 코드를 구성하였다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293806"/>
                  </a:ext>
                </a:extLst>
              </a:tr>
              <a:tr h="42476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이를 통해 업데이트 작업 중 하나의 문장이라도 </a:t>
                      </a:r>
                      <a:r>
                        <a:rPr lang="en-US" altLang="ko-KR" sz="1200">
                          <a:effectLst/>
                        </a:rPr>
                        <a:t>error</a:t>
                      </a:r>
                      <a:r>
                        <a:rPr lang="ko-KR" altLang="en-US" sz="1200">
                          <a:effectLst/>
                        </a:rPr>
                        <a:t>가 발생하면 업데이트 전체가 수행되지 않도록 하였다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976891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(Error </a:t>
                      </a:r>
                      <a:r>
                        <a:rPr lang="ko-KR" altLang="en-US" sz="1200">
                          <a:effectLst/>
                        </a:rPr>
                        <a:t>발생시 </a:t>
                      </a:r>
                      <a:r>
                        <a:rPr lang="en-US" altLang="ko-KR" sz="1200">
                          <a:effectLst/>
                        </a:rPr>
                        <a:t>catch</a:t>
                      </a:r>
                      <a:r>
                        <a:rPr lang="ko-KR" altLang="en-US" sz="1200">
                          <a:effectLst/>
                        </a:rPr>
                        <a:t>문 안으로 들어가 </a:t>
                      </a:r>
                      <a:r>
                        <a:rPr lang="en-US" altLang="ko-KR" sz="1200">
                          <a:effectLst/>
                        </a:rPr>
                        <a:t>con.rollback() </a:t>
                      </a:r>
                      <a:r>
                        <a:rPr lang="ko-KR" altLang="en-US" sz="1200">
                          <a:effectLst/>
                        </a:rPr>
                        <a:t>수행</a:t>
                      </a:r>
                      <a:r>
                        <a:rPr lang="en-US" altLang="ko-KR" sz="1200">
                          <a:effectLst/>
                        </a:rPr>
                        <a:t>)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95119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그리고 데이터 베이스에 업데이트가 모두 이루어지고 난 후</a:t>
                      </a:r>
                      <a:r>
                        <a:rPr lang="en-US" altLang="ko-KR" sz="1200">
                          <a:effectLst/>
                        </a:rPr>
                        <a:t>, </a:t>
                      </a:r>
                      <a:r>
                        <a:rPr lang="ko-KR" altLang="en-US" sz="1200">
                          <a:effectLst/>
                        </a:rPr>
                        <a:t>별도로 </a:t>
                      </a:r>
                      <a:r>
                        <a:rPr lang="en-US" altLang="ko-KR" sz="1200">
                          <a:effectLst/>
                        </a:rPr>
                        <a:t>commit</a:t>
                      </a:r>
                      <a:r>
                        <a:rPr lang="ko-KR" altLang="en-US" sz="1200">
                          <a:effectLst/>
                        </a:rPr>
                        <a:t>을 수행하였다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69034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1200">
                          <a:effectLst/>
                        </a:rPr>
                        <a:t>(con.commit(); </a:t>
                      </a:r>
                      <a:r>
                        <a:rPr lang="ko-KR" altLang="en-US" sz="1200">
                          <a:effectLst/>
                        </a:rPr>
                        <a:t>부분</a:t>
                      </a:r>
                      <a:r>
                        <a:rPr lang="en-US" altLang="ko-KR" sz="1200">
                          <a:effectLst/>
                        </a:rPr>
                        <a:t>)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790363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이는 이전과 달리 </a:t>
                      </a:r>
                      <a:r>
                        <a:rPr lang="en-US" altLang="ko-KR" sz="1200">
                          <a:effectLst/>
                        </a:rPr>
                        <a:t>jsp</a:t>
                      </a:r>
                      <a:r>
                        <a:rPr lang="ko-KR" altLang="en-US" sz="1200">
                          <a:effectLst/>
                        </a:rPr>
                        <a:t>가 기본적으로 제공하는 </a:t>
                      </a:r>
                      <a:r>
                        <a:rPr lang="en-US" altLang="ko-KR" sz="1200">
                          <a:effectLst/>
                        </a:rPr>
                        <a:t>auto commit</a:t>
                      </a:r>
                      <a:r>
                        <a:rPr lang="ko-KR" altLang="en-US" sz="1200">
                          <a:effectLst/>
                        </a:rPr>
                        <a:t>기능을 중단시켰기 때문에</a:t>
                      </a:r>
                      <a:r>
                        <a:rPr lang="en-US" altLang="ko-KR" sz="1200">
                          <a:effectLst/>
                        </a:rPr>
                        <a:t>,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18322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데이터 베이스에 대한 모든 업데이트 문의 수행이 끝난 이후</a:t>
                      </a:r>
                      <a:r>
                        <a:rPr lang="en-US" altLang="ko-KR" sz="1200">
                          <a:effectLst/>
                        </a:rPr>
                        <a:t>, commit</a:t>
                      </a:r>
                      <a:r>
                        <a:rPr lang="ko-KR" altLang="en-US" sz="1200">
                          <a:effectLst/>
                        </a:rPr>
                        <a:t>을 진행해준 것이다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060166"/>
                  </a:ext>
                </a:extLst>
              </a:tr>
              <a:tr h="424763">
                <a:tc>
                  <a:txBody>
                    <a:bodyPr/>
                    <a:lstStyle/>
                    <a:p>
                      <a:pPr algn="r" fontAlgn="t"/>
                      <a:endParaRPr lang="ko-KR" altLang="en-US" sz="1200" dirty="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이를 통해 여러개의 질의문을 하나의 작업단위로 묶었고</a:t>
                      </a:r>
                      <a:r>
                        <a:rPr lang="en-US" altLang="ko-KR" sz="1200">
                          <a:effectLst/>
                        </a:rPr>
                        <a:t>, </a:t>
                      </a:r>
                      <a:r>
                        <a:rPr lang="ko-KR" altLang="en-US" sz="1200">
                          <a:effectLst/>
                        </a:rPr>
                        <a:t>이 작업단위에 원자성을 부여하였다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84283"/>
                  </a:ext>
                </a:extLst>
              </a:tr>
              <a:tr h="120344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347419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>
                          <a:effectLst/>
                        </a:rPr>
                        <a:t>그리고 작업이 끝나면 기본 설정대로 </a:t>
                      </a:r>
                      <a:r>
                        <a:rPr lang="en-US" altLang="ko-KR" sz="1200">
                          <a:effectLst/>
                        </a:rPr>
                        <a:t>auto commit</a:t>
                      </a:r>
                      <a:r>
                        <a:rPr lang="ko-KR" altLang="en-US" sz="1200">
                          <a:effectLst/>
                        </a:rPr>
                        <a:t>을 활성화 해주었다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  <a:endParaRPr lang="en-US" altLang="ko-KR" sz="12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318317"/>
                  </a:ext>
                </a:extLst>
              </a:tr>
              <a:tr h="246393">
                <a:tc>
                  <a:txBody>
                    <a:bodyPr/>
                    <a:lstStyle/>
                    <a:p>
                      <a:pPr algn="r" fontAlgn="t"/>
                      <a:endParaRPr lang="ko-KR" altLang="en-US" sz="1200"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1200" dirty="0">
                          <a:effectLst/>
                        </a:rPr>
                        <a:t>(</a:t>
                      </a:r>
                      <a:r>
                        <a:rPr lang="en" sz="1200" dirty="0" err="1">
                          <a:effectLst/>
                        </a:rPr>
                        <a:t>con.setAutoCommit</a:t>
                      </a:r>
                      <a:r>
                        <a:rPr lang="en" sz="1200" dirty="0">
                          <a:effectLst/>
                        </a:rPr>
                        <a:t>(true); </a:t>
                      </a:r>
                      <a:r>
                        <a:rPr lang="ko-KR" altLang="en-US" sz="1200" dirty="0">
                          <a:effectLst/>
                        </a:rPr>
                        <a:t>부분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  <a:endParaRPr lang="en-US" altLang="ko-KR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6263" marR="26263" marT="12606" marB="126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32094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0D4ABFF-91D2-C949-9E9E-98947647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1" y="1951556"/>
            <a:ext cx="4959015" cy="3732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25A523-7053-4F4C-807A-665D5986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2" y="5133125"/>
            <a:ext cx="472306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EA169D9-5B5F-924D-85AD-24C989031211}"/>
              </a:ext>
            </a:extLst>
          </p:cNvPr>
          <p:cNvSpPr/>
          <p:nvPr/>
        </p:nvSpPr>
        <p:spPr>
          <a:xfrm>
            <a:off x="6995628" y="100417"/>
            <a:ext cx="5017696" cy="51442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48BBBC-7861-1D49-80F8-26BF6171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kumimoji="1" lang="en-US" altLang="ko-KR" sz="3400">
                <a:solidFill>
                  <a:srgbClr val="303030"/>
                </a:solidFill>
              </a:rPr>
              <a:t>Additional #3. </a:t>
            </a:r>
            <a:r>
              <a:rPr kumimoji="1" lang="ko-KR" altLang="en-US" sz="3400">
                <a:solidFill>
                  <a:srgbClr val="303030"/>
                </a:solidFill>
              </a:rPr>
              <a:t>신규 고객 상품 추천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DB4BE2-6830-6040-8E81-83B993AE7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4" r="3570" b="-1"/>
          <a:stretch/>
        </p:blipFill>
        <p:spPr>
          <a:xfrm>
            <a:off x="498178" y="1231114"/>
            <a:ext cx="6018235" cy="3457238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184F2D1-4CC3-AC4E-A8D0-BD281C30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628" y="89907"/>
            <a:ext cx="5017696" cy="514424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kumimoji="1" lang="ko-KR" altLang="en-US" sz="1700" dirty="0"/>
              <a:t>추천 기준</a:t>
            </a:r>
            <a:endParaRPr kumimoji="1" lang="en-US" altLang="ko-KR" sz="1700" dirty="0"/>
          </a:p>
          <a:p>
            <a:pPr marL="0" indent="0">
              <a:buNone/>
            </a:pPr>
            <a:endParaRPr kumimoji="1" lang="en-US" altLang="ko-KR" sz="1000" dirty="0"/>
          </a:p>
          <a:p>
            <a:pPr marL="0" indent="0">
              <a:buNone/>
            </a:pPr>
            <a:r>
              <a:rPr kumimoji="1" lang="en-US" altLang="ko-KR" sz="1700" dirty="0"/>
              <a:t>1. </a:t>
            </a:r>
            <a:r>
              <a:rPr kumimoji="1" lang="ko-KR" altLang="en-US" sz="1700" dirty="0"/>
              <a:t>두가지를 모두 입력한 경우 두 데이터를 조합하여 비슷한 연령대의 같은 성별 기준 </a:t>
            </a:r>
            <a:r>
              <a:rPr kumimoji="1" lang="en-US" altLang="ko-KR" sz="1700" dirty="0"/>
              <a:t>6</a:t>
            </a:r>
            <a:r>
              <a:rPr kumimoji="1" lang="ko-KR" altLang="en-US" sz="1700" dirty="0"/>
              <a:t>개월 주문 순위 </a:t>
            </a:r>
            <a:r>
              <a:rPr kumimoji="1" lang="en-US" altLang="ko-KR" sz="1700" dirty="0"/>
              <a:t>top5</a:t>
            </a:r>
          </a:p>
          <a:p>
            <a:pPr marL="0" indent="0">
              <a:buNone/>
            </a:pPr>
            <a:r>
              <a:rPr kumimoji="1" lang="en-US" altLang="ko-KR" sz="1700" dirty="0"/>
              <a:t>2. </a:t>
            </a:r>
            <a:r>
              <a:rPr kumimoji="1" lang="ko-KR" altLang="en-US" sz="1700" dirty="0"/>
              <a:t>하나의 데이터를 입력한 경우 같은 성별 또는 비슷한 연령대 기준 </a:t>
            </a:r>
            <a:r>
              <a:rPr kumimoji="1" lang="en-US" altLang="ko-KR" sz="1700" dirty="0"/>
              <a:t>6</a:t>
            </a:r>
            <a:r>
              <a:rPr kumimoji="1" lang="ko-KR" altLang="en-US" sz="1700" dirty="0"/>
              <a:t>개월 주문 순위</a:t>
            </a:r>
            <a:r>
              <a:rPr kumimoji="1" lang="en-US" altLang="ko-KR" sz="1700" dirty="0"/>
              <a:t>top5</a:t>
            </a:r>
          </a:p>
          <a:p>
            <a:pPr marL="0" indent="0">
              <a:buNone/>
            </a:pPr>
            <a:r>
              <a:rPr kumimoji="1" lang="en-US" altLang="ko-KR" sz="1700" dirty="0"/>
              <a:t>3. </a:t>
            </a:r>
            <a:r>
              <a:rPr kumimoji="1" lang="ko-KR" altLang="en-US" sz="1700" dirty="0"/>
              <a:t>두가지 데이터를 모두 입력하지 않은 경우 전체 주문 순위 </a:t>
            </a:r>
            <a:r>
              <a:rPr kumimoji="1" lang="en-US" altLang="ko-KR" sz="1700" dirty="0"/>
              <a:t>top5</a:t>
            </a:r>
          </a:p>
          <a:p>
            <a:pPr marL="0" indent="0">
              <a:buNone/>
            </a:pPr>
            <a:endParaRPr kumimoji="1" lang="en-US" altLang="ko-KR" sz="1000" dirty="0"/>
          </a:p>
          <a:p>
            <a:pPr marL="0" indent="0">
              <a:buNone/>
            </a:pPr>
            <a:r>
              <a:rPr kumimoji="1" lang="ko-KR" altLang="en-US" sz="1700" dirty="0"/>
              <a:t>*</a:t>
            </a:r>
            <a:r>
              <a:rPr kumimoji="1" lang="en-US" altLang="ko-KR" sz="1700" dirty="0"/>
              <a:t>1, 2</a:t>
            </a:r>
            <a:r>
              <a:rPr kumimoji="1" lang="ko-KR" altLang="en-US" sz="1700" dirty="0"/>
              <a:t>의 데이터가 주어졌더라도 </a:t>
            </a:r>
            <a:r>
              <a:rPr kumimoji="1" lang="en-US" altLang="ko-KR" sz="1700" dirty="0"/>
              <a:t>top </a:t>
            </a:r>
            <a:r>
              <a:rPr kumimoji="1" lang="ko-KR" altLang="en-US" sz="1700" dirty="0" err="1"/>
              <a:t>순위권의</a:t>
            </a:r>
            <a:r>
              <a:rPr kumimoji="1" lang="ko-KR" altLang="en-US" sz="1700" dirty="0"/>
              <a:t> 주문 데이터가 없다면 </a:t>
            </a:r>
            <a:r>
              <a:rPr kumimoji="1" lang="en-US" altLang="ko-KR" sz="1700" dirty="0"/>
              <a:t>3</a:t>
            </a:r>
            <a:r>
              <a:rPr kumimoji="1" lang="ko-KR" altLang="en-US" sz="1700" dirty="0"/>
              <a:t>의 조건으로 검색하여 추천하도록 하였다</a:t>
            </a:r>
            <a:r>
              <a:rPr kumimoji="1" lang="en-US" altLang="ko-KR" sz="1700" dirty="0"/>
              <a:t>.</a:t>
            </a:r>
          </a:p>
          <a:p>
            <a:pPr marL="0" indent="0">
              <a:buNone/>
            </a:pPr>
            <a:r>
              <a:rPr kumimoji="1" lang="ko-KR" altLang="en-US" sz="1700" dirty="0"/>
              <a:t>*추천 아이템의 상품명에 아이템의 상세 페이지로의 링크를 추가하여</a:t>
            </a:r>
          </a:p>
          <a:p>
            <a:pPr marL="0" indent="0">
              <a:buNone/>
            </a:pPr>
            <a:r>
              <a:rPr kumimoji="1" lang="ko-KR" altLang="en-US" sz="1700" dirty="0"/>
              <a:t>고객이 바로 구입을 할 수 있도록 편의성을 높였다</a:t>
            </a:r>
            <a:r>
              <a:rPr kumimoji="1" lang="en-US" altLang="ko-KR" sz="1700" dirty="0"/>
              <a:t>. </a:t>
            </a:r>
            <a:endParaRPr kumimoji="1"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3750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6CEA01-E64A-F64A-A238-D20230EB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kumimoji="1" lang="en-US" altLang="ko-KR" sz="3400">
                <a:solidFill>
                  <a:srgbClr val="303030"/>
                </a:solidFill>
              </a:rPr>
              <a:t>Additional #4. Github </a:t>
            </a:r>
            <a:r>
              <a:rPr kumimoji="1" lang="ko-KR" altLang="en-US" sz="3400">
                <a:solidFill>
                  <a:srgbClr val="303030"/>
                </a:solidFill>
              </a:rPr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0BDED2-E3F8-6146-BD8E-E4464FCF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" y="123568"/>
            <a:ext cx="11121081" cy="49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44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40E59-1E98-BF40-A394-3C824510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325563"/>
          </a:xfrm>
        </p:spPr>
        <p:txBody>
          <a:bodyPr/>
          <a:lstStyle/>
          <a:p>
            <a:r>
              <a:rPr kumimoji="1" lang="ko-KR" altLang="en-US" dirty="0"/>
              <a:t>시연 </a:t>
            </a:r>
            <a:r>
              <a:rPr kumimoji="1" lang="en-US" altLang="ko-KR" dirty="0"/>
              <a:t>#1</a:t>
            </a:r>
            <a:r>
              <a:rPr kumimoji="1" lang="ko-KR" altLang="en-US" dirty="0"/>
              <a:t> 사용자 </a:t>
            </a:r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D3690F4B-940E-6B4E-AD49-993DA010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82" y="1610449"/>
            <a:ext cx="7660340" cy="4351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FF0D2D-954E-E842-B470-43B9C61B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928" y="3848100"/>
            <a:ext cx="3416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D3960-F9C4-3043-AA6F-06C71C6C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시연 </a:t>
            </a:r>
            <a:r>
              <a:rPr kumimoji="1" lang="en-US" altLang="ko-KR" dirty="0"/>
              <a:t>#1</a:t>
            </a:r>
            <a:r>
              <a:rPr kumimoji="1" lang="ko-KR" altLang="en-US" dirty="0"/>
              <a:t> 사용자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083EEB-5134-8249-9853-486A1F16DC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851" y="1519374"/>
            <a:ext cx="5400000" cy="4320000"/>
          </a:xfr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35B238-B227-4343-B997-79B2687803F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16850" y="1519374"/>
            <a:ext cx="54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450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810EAFAF-CCC0-CD4E-8324-A50F8319F12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708735"/>
            <a:ext cx="5400000" cy="43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FABC3B-1506-3D48-BC74-7EDEEA94B71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9" y="1708735"/>
            <a:ext cx="5400000" cy="4320000"/>
          </a:xfrm>
          <a:prstGeom prst="rect">
            <a:avLst/>
          </a:prstGeom>
        </p:spPr>
      </p:pic>
      <p:sp>
        <p:nvSpPr>
          <p:cNvPr id="6" name="위쪽 화살표 설명선[U] 5">
            <a:extLst>
              <a:ext uri="{FF2B5EF4-FFF2-40B4-BE49-F238E27FC236}">
                <a16:creationId xmlns:a16="http://schemas.microsoft.com/office/drawing/2014/main" id="{B257AAF5-C807-1746-81DA-B417990E14F7}"/>
              </a:ext>
            </a:extLst>
          </p:cNvPr>
          <p:cNvSpPr/>
          <p:nvPr/>
        </p:nvSpPr>
        <p:spPr>
          <a:xfrm>
            <a:off x="931491" y="4452359"/>
            <a:ext cx="2170632" cy="897309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default</a:t>
            </a:r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0DA0B1B-58A2-8345-9D34-D4E02F03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시연 </a:t>
            </a:r>
            <a:r>
              <a:rPr kumimoji="1" lang="en-US" altLang="ko-KR" dirty="0"/>
              <a:t>#1</a:t>
            </a:r>
            <a:r>
              <a:rPr kumimoji="1" lang="ko-KR" altLang="en-US" dirty="0"/>
              <a:t> 사용자</a:t>
            </a:r>
          </a:p>
        </p:txBody>
      </p:sp>
    </p:spTree>
    <p:extLst>
      <p:ext uri="{BB962C8B-B14F-4D97-AF65-F5344CB8AC3E}">
        <p14:creationId xmlns:p14="http://schemas.microsoft.com/office/powerpoint/2010/main" val="358719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14F81-C463-D844-932B-03F947A5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00845" cy="1325563"/>
          </a:xfrm>
        </p:spPr>
        <p:txBody>
          <a:bodyPr/>
          <a:lstStyle/>
          <a:p>
            <a:r>
              <a:rPr kumimoji="1" lang="ko-KR" altLang="en-US"/>
              <a:t>시연 </a:t>
            </a:r>
            <a:r>
              <a:rPr kumimoji="1" lang="en-US" altLang="ko-KR"/>
              <a:t>#1</a:t>
            </a:r>
            <a:r>
              <a:rPr kumimoji="1" lang="ko-KR" altLang="en-US"/>
              <a:t> 사용자</a:t>
            </a:r>
            <a:endParaRPr kumimoji="1"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6D4F7BA-A86D-6B47-B775-DD42EC94AB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21" y="1680346"/>
            <a:ext cx="5400000" cy="4320000"/>
          </a:xfr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538C36-809C-1A47-A627-F158969390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50421" y="1680346"/>
            <a:ext cx="54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0460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529A-9A0B-4A4B-AFE4-95651DA3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kumimoji="1" lang="ko-KR" altLang="en-US" dirty="0"/>
              <a:t>시연 </a:t>
            </a:r>
            <a:r>
              <a:rPr kumimoji="1" lang="en-US" altLang="ko-KR" dirty="0"/>
              <a:t>#1</a:t>
            </a:r>
            <a:r>
              <a:rPr kumimoji="1" lang="ko-KR" altLang="en-US" dirty="0"/>
              <a:t> 사용자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7C41EB-7219-1242-94E4-25C5DEEC8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4644" y="2753964"/>
            <a:ext cx="2311400" cy="990600"/>
          </a:xfrm>
        </p:spPr>
      </p:pic>
      <p:sp>
        <p:nvSpPr>
          <p:cNvPr id="6" name="타원형 설명선[O] 5">
            <a:extLst>
              <a:ext uri="{FF2B5EF4-FFF2-40B4-BE49-F238E27FC236}">
                <a16:creationId xmlns:a16="http://schemas.microsoft.com/office/drawing/2014/main" id="{8E90E1D7-20E0-5B40-8EA0-4DF4E5934FD1}"/>
              </a:ext>
            </a:extLst>
          </p:cNvPr>
          <p:cNvSpPr/>
          <p:nvPr/>
        </p:nvSpPr>
        <p:spPr>
          <a:xfrm>
            <a:off x="6691356" y="1606609"/>
            <a:ext cx="1760434" cy="1042587"/>
          </a:xfrm>
          <a:prstGeom prst="wedgeEllipseCallout">
            <a:avLst>
              <a:gd name="adj1" fmla="val -26658"/>
              <a:gd name="adj2" fmla="val 64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81099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EFCB3-9982-A343-A3B1-148EF448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kumimoji="1" lang="ko-KR" altLang="en-US" dirty="0"/>
              <a:t>시연 </a:t>
            </a:r>
            <a:r>
              <a:rPr kumimoji="1" lang="en-US" altLang="ko-KR" dirty="0"/>
              <a:t>#2</a:t>
            </a:r>
            <a:r>
              <a:rPr kumimoji="1" lang="ko-KR" altLang="en-US" dirty="0"/>
              <a:t> 사용자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C29E38EB-3CBD-E242-8085-8EE345EE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74" y="1459865"/>
            <a:ext cx="549294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779C87-EE7A-164C-8FC4-DF0962E5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217" y="1459865"/>
            <a:ext cx="549294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위쪽 화살표 설명선[U] 10">
            <a:extLst>
              <a:ext uri="{FF2B5EF4-FFF2-40B4-BE49-F238E27FC236}">
                <a16:creationId xmlns:a16="http://schemas.microsoft.com/office/drawing/2014/main" id="{007268B4-970D-6549-AE6F-A52986604266}"/>
              </a:ext>
            </a:extLst>
          </p:cNvPr>
          <p:cNvSpPr/>
          <p:nvPr/>
        </p:nvSpPr>
        <p:spPr>
          <a:xfrm>
            <a:off x="8256039" y="3915294"/>
            <a:ext cx="2043430" cy="955964"/>
          </a:xfrm>
          <a:prstGeom prst="upArrow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맞춤 아이템 추천</a:t>
            </a:r>
          </a:p>
        </p:txBody>
      </p:sp>
    </p:spTree>
    <p:extLst>
      <p:ext uri="{BB962C8B-B14F-4D97-AF65-F5344CB8AC3E}">
        <p14:creationId xmlns:p14="http://schemas.microsoft.com/office/powerpoint/2010/main" val="56837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85A1C-617A-454D-B196-E9733506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사용 </a:t>
            </a:r>
            <a:r>
              <a:rPr kumimoji="1" lang="ko-KR" altLang="en-US" dirty="0" err="1"/>
              <a:t>메뉴얼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F13102-B9A2-3C4B-BC7C-1717476E4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개발 환경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lang="en" altLang="ko-KR" dirty="0"/>
              <a:t>	</a:t>
            </a:r>
            <a:r>
              <a:rPr lang="en" altLang="ko-KR" sz="1900" dirty="0"/>
              <a:t>Ubuntu 18.04.1 LTS</a:t>
            </a:r>
          </a:p>
          <a:p>
            <a:pPr marL="0" indent="0">
              <a:buNone/>
            </a:pPr>
            <a:r>
              <a:rPr lang="en" altLang="ko-KR" sz="1900" dirty="0"/>
              <a:t>	</a:t>
            </a:r>
            <a:r>
              <a:rPr lang="en" altLang="ko-KR" sz="1900" dirty="0" err="1"/>
              <a:t>mysql</a:t>
            </a:r>
            <a:r>
              <a:rPr lang="en" altLang="ko-KR" sz="1900" dirty="0"/>
              <a:t> Ver 14.14 </a:t>
            </a:r>
            <a:r>
              <a:rPr lang="en" altLang="ko-KR" sz="1900" dirty="0" err="1"/>
              <a:t>Distrib</a:t>
            </a:r>
            <a:r>
              <a:rPr lang="en" altLang="ko-KR" sz="1900" dirty="0"/>
              <a:t> 5.7.24, for Linux (x86_64) using </a:t>
            </a:r>
            <a:r>
              <a:rPr lang="en" altLang="ko-KR" sz="1900" dirty="0" err="1"/>
              <a:t>EditLine</a:t>
            </a:r>
            <a:r>
              <a:rPr lang="en" altLang="ko-KR" sz="1900" dirty="0"/>
              <a:t> wrapper</a:t>
            </a:r>
          </a:p>
          <a:p>
            <a:pPr marL="0" indent="0">
              <a:buNone/>
            </a:pPr>
            <a:r>
              <a:rPr lang="en" altLang="ko-KR" sz="1900" dirty="0"/>
              <a:t>	OpenJDK Runtime Environment (build 10.0.2+13-Ubuntu-1ubuntu0.18.04.4)	</a:t>
            </a:r>
          </a:p>
          <a:p>
            <a:pPr marL="0" indent="0">
              <a:buNone/>
            </a:pPr>
            <a:r>
              <a:rPr lang="en" altLang="ko-KR" sz="1900" dirty="0"/>
              <a:t>	OpenJDK 64-Bit Server VM (build 10.0.2+13-Ubuntu-1ubuntu0.18.04.4, mixed mode)</a:t>
            </a:r>
          </a:p>
          <a:p>
            <a:pPr marL="0" indent="0">
              <a:buNone/>
            </a:pPr>
            <a:r>
              <a:rPr lang="en" altLang="ko-KR" sz="1900" dirty="0"/>
              <a:t>	tomcat v8.5</a:t>
            </a:r>
          </a:p>
          <a:p>
            <a:pPr marL="0" indent="0">
              <a:buNone/>
            </a:pPr>
            <a:r>
              <a:rPr lang="en" altLang="ko-KR" sz="1900" dirty="0"/>
              <a:t>	git clone </a:t>
            </a:r>
            <a:r>
              <a:rPr lang="en" altLang="ko-KR" sz="1900" dirty="0">
                <a:hlinkClick r:id="rId2"/>
              </a:rPr>
              <a:t>https://github.com/yoon-hyoung/YDMart.git</a:t>
            </a:r>
            <a:endParaRPr lang="en" altLang="ko-KR" sz="1900" dirty="0"/>
          </a:p>
          <a:p>
            <a:pPr marL="0" indent="0">
              <a:buNone/>
            </a:pPr>
            <a:r>
              <a:rPr lang="en" altLang="ko-KR" sz="1900" dirty="0"/>
              <a:t>	</a:t>
            </a:r>
            <a:r>
              <a:rPr lang="en-US" altLang="ko-KR" sz="1900" dirty="0" err="1"/>
              <a:t>macbook</a:t>
            </a:r>
            <a:r>
              <a:rPr lang="en-US" altLang="ko-KR" sz="1900" dirty="0"/>
              <a:t> pro late 2016</a:t>
            </a:r>
            <a:endParaRPr lang="en" altLang="ko-KR" sz="1900" dirty="0"/>
          </a:p>
          <a:p>
            <a:pPr marL="0" indent="0">
              <a:buNone/>
            </a:pPr>
            <a:br>
              <a:rPr lang="en" altLang="ko-KR" dirty="0"/>
            </a:b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6550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FBDA7-D80C-3F44-9E4B-08A8BCD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kumimoji="1" lang="ko-KR" altLang="en-US" dirty="0"/>
              <a:t>시연 </a:t>
            </a:r>
            <a:r>
              <a:rPr kumimoji="1" lang="en-US" altLang="ko-KR" dirty="0"/>
              <a:t>#2</a:t>
            </a:r>
            <a:r>
              <a:rPr kumimoji="1" lang="ko-KR" altLang="en-US" dirty="0"/>
              <a:t> 사용자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8CCE18-E6C2-AB4B-82B7-3EB48D6BEE1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620527"/>
            <a:ext cx="5400000" cy="43200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8FB7BF-BD55-444D-B327-ECFD1B7A85F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1981"/>
            <a:ext cx="54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94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339E7-43A6-5F4B-8A28-F2774B19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kumimoji="1" lang="ko-KR" altLang="en-US" dirty="0"/>
              <a:t>시연 </a:t>
            </a:r>
            <a:r>
              <a:rPr kumimoji="1" lang="en-US" altLang="ko-KR" dirty="0"/>
              <a:t>#2</a:t>
            </a:r>
            <a:r>
              <a:rPr kumimoji="1" lang="ko-KR" altLang="en-US" dirty="0"/>
              <a:t> 사용자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BE99F6-24F9-F646-97CC-2981335336E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465553"/>
            <a:ext cx="5400000" cy="4320000"/>
          </a:xfrm>
        </p:spPr>
      </p:pic>
      <p:sp>
        <p:nvSpPr>
          <p:cNvPr id="6" name="위쪽 화살표 설명선[U] 5">
            <a:extLst>
              <a:ext uri="{FF2B5EF4-FFF2-40B4-BE49-F238E27FC236}">
                <a16:creationId xmlns:a16="http://schemas.microsoft.com/office/drawing/2014/main" id="{E5D722BF-929E-5F4A-A17B-E1119883AA84}"/>
              </a:ext>
            </a:extLst>
          </p:cNvPr>
          <p:cNvSpPr/>
          <p:nvPr/>
        </p:nvSpPr>
        <p:spPr>
          <a:xfrm>
            <a:off x="2298819" y="4341264"/>
            <a:ext cx="2161132" cy="1051184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검색 내용 보여줌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C06E5F-3A86-7F4A-8528-AA6080456E9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5553"/>
            <a:ext cx="54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2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530F2-3A60-0948-8D15-60D34A64C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kumimoji="1" lang="ko-KR" altLang="en-US" dirty="0"/>
              <a:t>시연 </a:t>
            </a:r>
            <a:r>
              <a:rPr kumimoji="1" lang="en-US" altLang="ko-KR" dirty="0"/>
              <a:t>#2</a:t>
            </a:r>
            <a:r>
              <a:rPr kumimoji="1" lang="ko-KR" altLang="en-US" dirty="0"/>
              <a:t> 사용자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B7F2927-237C-7740-A45E-A2DD2E8331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548" y="1702741"/>
            <a:ext cx="5400000" cy="43200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F70D99-8E86-834F-99FC-0822E61EC0C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25" y="1702741"/>
            <a:ext cx="5400000" cy="43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2824B4-DF8D-2B46-8C23-A0D9D4D86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064" y="4426764"/>
            <a:ext cx="2387600" cy="990600"/>
          </a:xfrm>
          <a:prstGeom prst="rect">
            <a:avLst/>
          </a:prstGeom>
        </p:spPr>
      </p:pic>
      <p:sp>
        <p:nvSpPr>
          <p:cNvPr id="11" name="포인트가 7개인 별 10">
            <a:extLst>
              <a:ext uri="{FF2B5EF4-FFF2-40B4-BE49-F238E27FC236}">
                <a16:creationId xmlns:a16="http://schemas.microsoft.com/office/drawing/2014/main" id="{20F93F83-0AC7-DE4B-81AC-2754CB87A81B}"/>
              </a:ext>
            </a:extLst>
          </p:cNvPr>
          <p:cNvSpPr/>
          <p:nvPr/>
        </p:nvSpPr>
        <p:spPr>
          <a:xfrm>
            <a:off x="7748662" y="5442001"/>
            <a:ext cx="2333002" cy="1239140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구입성공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6837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DE261-1996-CA4D-9A54-8DBFDEB0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kumimoji="1" lang="ko-KR" altLang="en-US" dirty="0"/>
              <a:t>시연 </a:t>
            </a:r>
            <a:r>
              <a:rPr kumimoji="1" lang="en-US" altLang="ko-KR" dirty="0"/>
              <a:t>#2</a:t>
            </a:r>
            <a:r>
              <a:rPr kumimoji="1" lang="ko-KR" altLang="en-US" dirty="0"/>
              <a:t> 사용자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053B1FB5-6DAE-FB46-B2EE-BDE576CF2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852" y="1751558"/>
            <a:ext cx="4963503" cy="4351338"/>
          </a:xfr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78B2439-6187-E34D-BFC9-8B4CBDD13D7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55" y="1751558"/>
            <a:ext cx="5400000" cy="4320000"/>
          </a:xfrm>
          <a:prstGeom prst="rect">
            <a:avLst/>
          </a:prstGeom>
        </p:spPr>
      </p:pic>
      <p:sp>
        <p:nvSpPr>
          <p:cNvPr id="22" name="왼쪽/오른쪽 화살표[L] 21">
            <a:extLst>
              <a:ext uri="{FF2B5EF4-FFF2-40B4-BE49-F238E27FC236}">
                <a16:creationId xmlns:a16="http://schemas.microsoft.com/office/drawing/2014/main" id="{8B953E4E-F9B0-C242-95C2-5AF4D71793D0}"/>
              </a:ext>
            </a:extLst>
          </p:cNvPr>
          <p:cNvSpPr/>
          <p:nvPr/>
        </p:nvSpPr>
        <p:spPr>
          <a:xfrm>
            <a:off x="4946590" y="2829623"/>
            <a:ext cx="1871529" cy="9219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다른 사용자</a:t>
            </a:r>
          </a:p>
        </p:txBody>
      </p:sp>
    </p:spTree>
    <p:extLst>
      <p:ext uri="{BB962C8B-B14F-4D97-AF65-F5344CB8AC3E}">
        <p14:creationId xmlns:p14="http://schemas.microsoft.com/office/powerpoint/2010/main" val="112126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8A9B2E-2B4E-4845-AE60-4418BDF7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286127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4000" dirty="0">
                <a:solidFill>
                  <a:srgbClr val="404040"/>
                </a:solidFill>
              </a:rPr>
              <a:t>시연 </a:t>
            </a:r>
            <a:r>
              <a:rPr kumimoji="1" lang="en-US" altLang="ko-KR" sz="4000" dirty="0">
                <a:solidFill>
                  <a:srgbClr val="404040"/>
                </a:solidFill>
              </a:rPr>
              <a:t>#3</a:t>
            </a:r>
            <a:r>
              <a:rPr kumimoji="1" lang="ko-KR" altLang="en-US" sz="4000" dirty="0">
                <a:solidFill>
                  <a:srgbClr val="404040"/>
                </a:solidFill>
              </a:rPr>
              <a:t> </a:t>
            </a:r>
            <a:r>
              <a:rPr kumimoji="1" lang="ko-KR" altLang="en-US" sz="4000" dirty="0" err="1">
                <a:solidFill>
                  <a:srgbClr val="404040"/>
                </a:solidFill>
              </a:rPr>
              <a:t>관리자기능</a:t>
            </a:r>
            <a:endParaRPr kumimoji="1" lang="en-US" altLang="ko-KR" sz="4000" dirty="0">
              <a:solidFill>
                <a:srgbClr val="40404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846D3A-0C4E-8542-9498-1C8253CD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186" y="932323"/>
            <a:ext cx="3494812" cy="2612372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6B151D-CB27-5E40-8946-24B771654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987" y="932323"/>
            <a:ext cx="3494813" cy="2612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259BF-3A63-0C43-97E7-3979A9D7E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85" y="932321"/>
            <a:ext cx="3494815" cy="26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25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18EC1-3DA6-EC48-9E46-DDF04203A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56" y="25066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ko-KR" dirty="0"/>
              <a:t>Thank you for watching..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01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3C2C4-213F-634C-99AF-B6CBACE8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이용 시 유의사항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F3AE3-6519-3849-A7C0-4D5B03EE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6" y="214690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** 주의 사항 </a:t>
            </a:r>
            <a:r>
              <a:rPr lang="en-US" altLang="ko-KR" dirty="0"/>
              <a:t>: </a:t>
            </a:r>
            <a:r>
              <a:rPr lang="ko-KR" altLang="en-US" dirty="0"/>
              <a:t>화면 비율을 잘못 조정할 경우 홈페이지 화면이 원본과 다르게 나타날 수 있으므로 창을 너무 크게 하지 마세요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모니터에 따라 전체화면 불가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** </a:t>
            </a:r>
            <a:r>
              <a:rPr lang="ko-KR" altLang="en-US" dirty="0"/>
              <a:t>각 페이지 상단의 홈페이지 로고 클릭 시 </a:t>
            </a:r>
            <a:r>
              <a:rPr lang="ko-KR" altLang="en-US" dirty="0" err="1"/>
              <a:t>메인으로</a:t>
            </a:r>
            <a:r>
              <a:rPr lang="ko-KR" altLang="en-US" dirty="0"/>
              <a:t> </a:t>
            </a:r>
            <a:r>
              <a:rPr lang="ko-KR" altLang="en-US" dirty="0" err="1"/>
              <a:t>링크됨</a:t>
            </a:r>
            <a:endParaRPr lang="ko-KR" altLang="en-US" dirty="0"/>
          </a:p>
          <a:p>
            <a:pPr marL="0" indent="0">
              <a:buNone/>
            </a:pPr>
            <a:br>
              <a:rPr lang="ko-KR" altLang="en-US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36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B85603-2F57-8C4F-8155-C4FA1E2E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기능설명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FE8DC45-095A-6044-81B0-B0DEF13C0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804" y="0"/>
            <a:ext cx="7722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F61598-CBE8-A144-9A52-55616047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기능설명</a:t>
            </a:r>
            <a:endParaRPr kumimoji="1" lang="en-US" altLang="ko-KR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CA6C2E-382A-4048-AEFB-F7BBAA29A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1542" y="0"/>
            <a:ext cx="7290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1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B9AF9D-02A3-CF44-A9F1-91A7D011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0887" y="365125"/>
            <a:ext cx="7055914" cy="6221025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AEF5B1-648D-A246-9DDC-D788E190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8" y="538460"/>
            <a:ext cx="4254683" cy="51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1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E3D0E2-E59F-5F47-930B-1EBCE85F8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761" y="480271"/>
            <a:ext cx="7254240" cy="586234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497D1E-6B76-D047-9D5E-50BC2ACD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8" y="538460"/>
            <a:ext cx="4254683" cy="51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4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A24E0B-4AB9-9248-8BE0-E24AE1CBA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9830" y="427015"/>
            <a:ext cx="7022170" cy="600397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F941AE-5341-CB46-9B66-D35338831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8" y="538460"/>
            <a:ext cx="4254683" cy="51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5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3450D-1F1E-1745-8D8B-03C760D5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293626"/>
          </a:xfrm>
        </p:spPr>
        <p:txBody>
          <a:bodyPr anchor="ctr">
            <a:normAutofit/>
          </a:bodyPr>
          <a:lstStyle/>
          <a:p>
            <a:r>
              <a:rPr kumimoji="1" lang="ko-KR" altLang="en-US" sz="2800" dirty="0"/>
              <a:t>인덱스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E27370DB-1F15-ED4F-9016-19F1A8D32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534654" cy="6858000"/>
          </a:xfrm>
          <a:prstGeom prst="rect">
            <a:avLst/>
          </a:prstGeom>
        </p:spPr>
      </p:pic>
      <p:sp>
        <p:nvSpPr>
          <p:cNvPr id="28" name="내용 개체 틀 10">
            <a:extLst>
              <a:ext uri="{FF2B5EF4-FFF2-40B4-BE49-F238E27FC236}">
                <a16:creationId xmlns:a16="http://schemas.microsoft.com/office/drawing/2014/main" id="{BA5EB1B2-8BFB-FE43-8099-FA6F9426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542939"/>
            <a:ext cx="3053039" cy="3674981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검색 기능의 효율성</a:t>
            </a:r>
            <a:endParaRPr lang="en-US" altLang="ko-KR" sz="18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71635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402</Words>
  <Application>Microsoft Macintosh PowerPoint</Application>
  <PresentationFormat>와이드스크린</PresentationFormat>
  <Paragraphs>72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SFMono-Regular</vt:lpstr>
      <vt:lpstr>Arial</vt:lpstr>
      <vt:lpstr>Calibri</vt:lpstr>
      <vt:lpstr>Office 테마</vt:lpstr>
      <vt:lpstr>SYDMART</vt:lpstr>
      <vt:lpstr>사용 메뉴얼</vt:lpstr>
      <vt:lpstr>이용 시 유의사항</vt:lpstr>
      <vt:lpstr>기능설명</vt:lpstr>
      <vt:lpstr>기능설명</vt:lpstr>
      <vt:lpstr>PowerPoint 프레젠테이션</vt:lpstr>
      <vt:lpstr>PowerPoint 프레젠테이션</vt:lpstr>
      <vt:lpstr>PowerPoint 프레젠테이션</vt:lpstr>
      <vt:lpstr>인덱스</vt:lpstr>
      <vt:lpstr>Additional #1. 웹 데이터 베이스 프로그램</vt:lpstr>
      <vt:lpstr>Additional #2.트랜잭션 통한 동시성 구현</vt:lpstr>
      <vt:lpstr>Additional #3. 신규 고객 상품 추천</vt:lpstr>
      <vt:lpstr>Additional #4. Github 사용</vt:lpstr>
      <vt:lpstr>시연 #1 사용자 </vt:lpstr>
      <vt:lpstr>시연 #1 사용자</vt:lpstr>
      <vt:lpstr>시연 #1 사용자</vt:lpstr>
      <vt:lpstr>시연 #1 사용자</vt:lpstr>
      <vt:lpstr>시연 #1 사용자</vt:lpstr>
      <vt:lpstr>시연 #2 사용자2</vt:lpstr>
      <vt:lpstr>시연 #2 사용자2</vt:lpstr>
      <vt:lpstr>시연 #2 사용자2</vt:lpstr>
      <vt:lpstr>시연 #2 사용자2</vt:lpstr>
      <vt:lpstr>시연 #2 사용자2</vt:lpstr>
      <vt:lpstr>시연 #3 관리자기능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SYDMART</dc:title>
  <dc:creator>윤다은</dc:creator>
  <cp:lastModifiedBy>윤다은</cp:lastModifiedBy>
  <cp:revision>3</cp:revision>
  <dcterms:created xsi:type="dcterms:W3CDTF">2018-12-04T06:25:33Z</dcterms:created>
  <dcterms:modified xsi:type="dcterms:W3CDTF">2018-12-04T06:31:02Z</dcterms:modified>
</cp:coreProperties>
</file>